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39" r:id="rId2"/>
    <p:sldId id="373" r:id="rId3"/>
    <p:sldId id="368" r:id="rId4"/>
    <p:sldId id="369" r:id="rId5"/>
    <p:sldId id="370" r:id="rId6"/>
    <p:sldId id="371" r:id="rId7"/>
    <p:sldId id="372" r:id="rId8"/>
    <p:sldId id="375" r:id="rId9"/>
    <p:sldId id="374" r:id="rId10"/>
  </p:sldIdLst>
  <p:sldSz cx="9144000" cy="6858000" type="screen4x3"/>
  <p:notesSz cx="6858000" cy="9144000"/>
  <p:custDataLst>
    <p:tags r:id="rId12"/>
  </p:custDataLst>
  <p:defaultTextStyle>
    <a:defPPr>
      <a:defRPr lang="en-US"/>
    </a:defPPr>
    <a:lvl1pPr algn="l" rtl="0" eaLnBrk="0" fontAlgn="base" hangingPunct="0">
      <a:spcBef>
        <a:spcPct val="0"/>
      </a:spcBef>
      <a:spcAft>
        <a:spcPct val="0"/>
      </a:spcAft>
      <a:defRPr sz="1600" b="1" kern="1200">
        <a:solidFill>
          <a:schemeClr val="tx1"/>
        </a:solidFill>
        <a:latin typeface="Arial" charset="0"/>
        <a:ea typeface="+mn-ea"/>
        <a:cs typeface="+mn-cs"/>
      </a:defRPr>
    </a:lvl1pPr>
    <a:lvl2pPr marL="457200" algn="l" rtl="0" eaLnBrk="0" fontAlgn="base" hangingPunct="0">
      <a:spcBef>
        <a:spcPct val="0"/>
      </a:spcBef>
      <a:spcAft>
        <a:spcPct val="0"/>
      </a:spcAft>
      <a:defRPr sz="1600" b="1" kern="1200">
        <a:solidFill>
          <a:schemeClr val="tx1"/>
        </a:solidFill>
        <a:latin typeface="Arial" charset="0"/>
        <a:ea typeface="+mn-ea"/>
        <a:cs typeface="+mn-cs"/>
      </a:defRPr>
    </a:lvl2pPr>
    <a:lvl3pPr marL="914400" algn="l" rtl="0" eaLnBrk="0" fontAlgn="base" hangingPunct="0">
      <a:spcBef>
        <a:spcPct val="0"/>
      </a:spcBef>
      <a:spcAft>
        <a:spcPct val="0"/>
      </a:spcAft>
      <a:defRPr sz="1600" b="1" kern="1200">
        <a:solidFill>
          <a:schemeClr val="tx1"/>
        </a:solidFill>
        <a:latin typeface="Arial" charset="0"/>
        <a:ea typeface="+mn-ea"/>
        <a:cs typeface="+mn-cs"/>
      </a:defRPr>
    </a:lvl3pPr>
    <a:lvl4pPr marL="1371600" algn="l" rtl="0" eaLnBrk="0" fontAlgn="base" hangingPunct="0">
      <a:spcBef>
        <a:spcPct val="0"/>
      </a:spcBef>
      <a:spcAft>
        <a:spcPct val="0"/>
      </a:spcAft>
      <a:defRPr sz="1600" b="1" kern="1200">
        <a:solidFill>
          <a:schemeClr val="tx1"/>
        </a:solidFill>
        <a:latin typeface="Arial" charset="0"/>
        <a:ea typeface="+mn-ea"/>
        <a:cs typeface="+mn-cs"/>
      </a:defRPr>
    </a:lvl4pPr>
    <a:lvl5pPr marL="1828800" algn="l" rtl="0" eaLnBrk="0" fontAlgn="base" hangingPunct="0">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9900"/>
    <a:srgbClr val="FFFF00"/>
    <a:srgbClr val="95F99F"/>
    <a:srgbClr val="333300"/>
    <a:srgbClr val="FF99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5" autoAdjust="0"/>
    <p:restoredTop sz="99634" autoAdjust="0"/>
  </p:normalViewPr>
  <p:slideViewPr>
    <p:cSldViewPr snapToGrid="0">
      <p:cViewPr varScale="1">
        <p:scale>
          <a:sx n="92" d="100"/>
          <a:sy n="92" d="100"/>
        </p:scale>
        <p:origin x="-13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b="0">
                <a:latin typeface="Arial" charset="0"/>
              </a:defRPr>
            </a:lvl1pPr>
          </a:lstStyle>
          <a:p>
            <a:pPr>
              <a:defRPr/>
            </a:pPr>
            <a:endParaRPr lang="en-US"/>
          </a:p>
        </p:txBody>
      </p:sp>
      <p:sp>
        <p:nvSpPr>
          <p:cNvPr id="890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b="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90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b="0">
                <a:latin typeface="Arial" charset="0"/>
              </a:defRPr>
            </a:lvl1pPr>
          </a:lstStyle>
          <a:p>
            <a:pPr>
              <a:defRPr/>
            </a:pPr>
            <a:endParaRPr lang="en-US"/>
          </a:p>
        </p:txBody>
      </p:sp>
      <p:sp>
        <p:nvSpPr>
          <p:cNvPr id="890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smtClean="0"/>
            </a:lvl1pPr>
          </a:lstStyle>
          <a:p>
            <a:pPr>
              <a:defRPr/>
            </a:pPr>
            <a:fld id="{08C4C689-C336-4CD5-A396-B324F886C560}" type="slidenum">
              <a:rPr lang="en-US"/>
              <a:pPr>
                <a:defRPr/>
              </a:pPr>
              <a:t>‹#›</a:t>
            </a:fld>
            <a:endParaRPr lang="en-US"/>
          </a:p>
        </p:txBody>
      </p:sp>
    </p:spTree>
    <p:extLst>
      <p:ext uri="{BB962C8B-B14F-4D97-AF65-F5344CB8AC3E}">
        <p14:creationId xmlns:p14="http://schemas.microsoft.com/office/powerpoint/2010/main" val="13531592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6864027"/>
      </p:ext>
    </p:extLst>
  </p:cSld>
  <p:clrMapOvr>
    <a:masterClrMapping/>
  </p:clrMapOvr>
  <p:transition>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636204"/>
      </p:ext>
    </p:extLst>
  </p:cSld>
  <p:clrMapOvr>
    <a:masterClrMapping/>
  </p:clrMapOvr>
  <p:transition>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4350518"/>
      </p:ext>
    </p:extLst>
  </p:cSld>
  <p:clrMapOvr>
    <a:masterClrMapping/>
  </p:clrMapOvr>
  <p:transition>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2952398"/>
      </p:ext>
    </p:extLst>
  </p:cSld>
  <p:clrMapOvr>
    <a:masterClrMapping/>
  </p:clrMapOvr>
  <p:transitio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2461452"/>
      </p:ext>
    </p:extLst>
  </p:cSld>
  <p:clrMapOvr>
    <a:masterClrMapping/>
  </p:clrMapOvr>
  <p:transition>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9106331"/>
      </p:ext>
    </p:extLst>
  </p:cSld>
  <p:clrMapOvr>
    <a:masterClrMapping/>
  </p:clrMapOvr>
  <p:transition>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9047851"/>
      </p:ext>
    </p:extLst>
  </p:cSld>
  <p:clrMapOvr>
    <a:masterClrMapping/>
  </p:clrMapOvr>
  <p:transition>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1330215"/>
      </p:ext>
    </p:extLst>
  </p:cSld>
  <p:clrMapOvr>
    <a:masterClrMapping/>
  </p:clrMapOvr>
  <p:transition>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20305987"/>
      </p:ext>
    </p:extLst>
  </p:cSld>
  <p:clrMapOvr>
    <a:masterClrMapping/>
  </p:clrMapOvr>
  <p:transition>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392164"/>
      </p:ext>
    </p:extLst>
  </p:cSld>
  <p:clrMapOvr>
    <a:masterClrMapping/>
  </p:clrMapOvr>
  <p:transition>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4785709"/>
      </p:ext>
    </p:extLst>
  </p:cSld>
  <p:clrMapOvr>
    <a:masterClrMapping/>
  </p:clrMapOvr>
  <p:transition>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3226548"/>
      </p:ext>
    </p:extLst>
  </p:cSld>
  <p:clrMapOvr>
    <a:masterClrMapping/>
  </p:clrMapOvr>
  <p:transition>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blinds dir="ver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Chia%20c&#7897;t.docx"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hyperlink" Target="cau%202.docx"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90" name="WordArt 14"/>
          <p:cNvSpPr>
            <a:spLocks noChangeArrowheads="1" noChangeShapeType="1" noTextEdit="1"/>
          </p:cNvSpPr>
          <p:nvPr/>
        </p:nvSpPr>
        <p:spPr bwMode="auto">
          <a:xfrm>
            <a:off x="1576388" y="1039813"/>
            <a:ext cx="6348412" cy="663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400" kern="10">
                <a:solidFill>
                  <a:srgbClr val="FF0000"/>
                </a:solidFill>
                <a:latin typeface="Times New Roman"/>
                <a:cs typeface="Times New Roman"/>
              </a:rPr>
              <a:t>Bài 28: Văn bản dạng cột</a:t>
            </a:r>
            <a:endParaRPr lang="en-US" sz="4400" kern="10">
              <a:solidFill>
                <a:srgbClr val="FF0000"/>
              </a:solidFill>
              <a:latin typeface="Times New Roman"/>
              <a:cs typeface="Times New Roman"/>
            </a:endParaRPr>
          </a:p>
        </p:txBody>
      </p:sp>
      <p:sp>
        <p:nvSpPr>
          <p:cNvPr id="4100" name="Text Box 12"/>
          <p:cNvSpPr txBox="1">
            <a:spLocks noChangeArrowheads="1"/>
          </p:cNvSpPr>
          <p:nvPr/>
        </p:nvSpPr>
        <p:spPr bwMode="auto">
          <a:xfrm>
            <a:off x="3557588" y="519113"/>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vi-VN" sz="2400" b="0">
                <a:latin typeface="Times New Roman" pitchFamily="18" charset="0"/>
              </a:rPr>
              <a:t>Tin học</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3790"/>
                                        </p:tgtEl>
                                        <p:attrNameLst>
                                          <p:attrName>style.visibility</p:attrName>
                                        </p:attrNameLst>
                                      </p:cBhvr>
                                      <p:to>
                                        <p:strVal val="visible"/>
                                      </p:to>
                                    </p:set>
                                    <p:anim calcmode="lin" valueType="num">
                                      <p:cBhvr>
                                        <p:cTn id="7" dur="1000" fill="hold"/>
                                        <p:tgtEl>
                                          <p:spTgt spid="203790"/>
                                        </p:tgtEl>
                                        <p:attrNameLst>
                                          <p:attrName>ppt_w</p:attrName>
                                        </p:attrNameLst>
                                      </p:cBhvr>
                                      <p:tavLst>
                                        <p:tav tm="0">
                                          <p:val>
                                            <p:strVal val="#ppt_w*0.70"/>
                                          </p:val>
                                        </p:tav>
                                        <p:tav tm="100000">
                                          <p:val>
                                            <p:strVal val="#ppt_w"/>
                                          </p:val>
                                        </p:tav>
                                      </p:tavLst>
                                    </p:anim>
                                    <p:anim calcmode="lin" valueType="num">
                                      <p:cBhvr>
                                        <p:cTn id="8" dur="1000" fill="hold"/>
                                        <p:tgtEl>
                                          <p:spTgt spid="203790"/>
                                        </p:tgtEl>
                                        <p:attrNameLst>
                                          <p:attrName>ppt_h</p:attrName>
                                        </p:attrNameLst>
                                      </p:cBhvr>
                                      <p:tavLst>
                                        <p:tav tm="0">
                                          <p:val>
                                            <p:strVal val="#ppt_h"/>
                                          </p:val>
                                        </p:tav>
                                        <p:tav tm="100000">
                                          <p:val>
                                            <p:strVal val="#ppt_h"/>
                                          </p:val>
                                        </p:tav>
                                      </p:tavLst>
                                    </p:anim>
                                    <p:animEffect transition="in" filter="fade">
                                      <p:cBhvr>
                                        <p:cTn id="9" dur="1000"/>
                                        <p:tgtEl>
                                          <p:spTgt spid="203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14"/>
          <p:cNvSpPr>
            <a:spLocks noChangeArrowheads="1" noChangeShapeType="1" noTextEdit="1"/>
          </p:cNvSpPr>
          <p:nvPr/>
        </p:nvSpPr>
        <p:spPr bwMode="auto">
          <a:xfrm>
            <a:off x="1576388" y="1039813"/>
            <a:ext cx="6348412" cy="663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400" kern="10">
                <a:solidFill>
                  <a:srgbClr val="FF0000"/>
                </a:solidFill>
                <a:latin typeface="Times New Roman"/>
                <a:cs typeface="Times New Roman"/>
              </a:rPr>
              <a:t>Bài 28: Văn bản dạng cột</a:t>
            </a:r>
            <a:endParaRPr lang="en-US" sz="4400" kern="10">
              <a:solidFill>
                <a:srgbClr val="FF0000"/>
              </a:solidFill>
              <a:latin typeface="Times New Roman"/>
              <a:cs typeface="Times New Roman"/>
            </a:endParaRPr>
          </a:p>
        </p:txBody>
      </p:sp>
      <p:sp>
        <p:nvSpPr>
          <p:cNvPr id="5123" name="WordArt 10"/>
          <p:cNvSpPr>
            <a:spLocks noChangeArrowheads="1" noChangeShapeType="1" noTextEdit="1"/>
          </p:cNvSpPr>
          <p:nvPr/>
        </p:nvSpPr>
        <p:spPr bwMode="auto">
          <a:xfrm>
            <a:off x="311150" y="1712913"/>
            <a:ext cx="4787900" cy="4413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2400" kern="10">
                <a:solidFill>
                  <a:srgbClr val="FF0000"/>
                </a:solidFill>
                <a:latin typeface="Times New Roman"/>
                <a:cs typeface="Times New Roman"/>
              </a:rPr>
              <a:t>Hoạt động 1. Tìm hiểu về văn bản dạng cột</a:t>
            </a:r>
            <a:endParaRPr lang="en-US" sz="2400" kern="10">
              <a:solidFill>
                <a:srgbClr val="FF0000"/>
              </a:solidFill>
              <a:latin typeface="Times New Roman"/>
              <a:cs typeface="Times New Roman"/>
            </a:endParaRPr>
          </a:p>
        </p:txBody>
      </p:sp>
      <p:sp>
        <p:nvSpPr>
          <p:cNvPr id="5125" name="Text Box 12"/>
          <p:cNvSpPr txBox="1">
            <a:spLocks noChangeArrowheads="1"/>
          </p:cNvSpPr>
          <p:nvPr/>
        </p:nvSpPr>
        <p:spPr bwMode="auto">
          <a:xfrm>
            <a:off x="3557588" y="519113"/>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vi-VN" sz="2400" b="0">
                <a:latin typeface="Times New Roman" pitchFamily="18" charset="0"/>
              </a:rPr>
              <a:t>Tin học</a:t>
            </a:r>
          </a:p>
        </p:txBody>
      </p:sp>
      <p:grpSp>
        <p:nvGrpSpPr>
          <p:cNvPr id="4" name="Group 9"/>
          <p:cNvGrpSpPr>
            <a:grpSpLocks/>
          </p:cNvGrpSpPr>
          <p:nvPr/>
        </p:nvGrpSpPr>
        <p:grpSpPr bwMode="auto">
          <a:xfrm>
            <a:off x="311150" y="2424113"/>
            <a:ext cx="3579813" cy="4160837"/>
            <a:chOff x="311150" y="2424113"/>
            <a:chExt cx="3579813" cy="4160837"/>
          </a:xfrm>
        </p:grpSpPr>
        <p:pic>
          <p:nvPicPr>
            <p:cNvPr id="2" name="Picture 1"/>
            <p:cNvPicPr>
              <a:picLocks noChangeAspect="1"/>
            </p:cNvPicPr>
            <p:nvPr/>
          </p:nvPicPr>
          <p:blipFill>
            <a:blip r:embed="rId2"/>
            <a:stretch>
              <a:fillRect/>
            </a:stretch>
          </p:blipFill>
          <p:spPr>
            <a:xfrm>
              <a:off x="311150" y="2424113"/>
              <a:ext cx="3579813" cy="37322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132" name="TextBox 3"/>
            <p:cNvSpPr txBox="1">
              <a:spLocks noChangeArrowheads="1"/>
            </p:cNvSpPr>
            <p:nvPr/>
          </p:nvSpPr>
          <p:spPr bwMode="auto">
            <a:xfrm>
              <a:off x="1196975" y="6246813"/>
              <a:ext cx="1339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a:r>
                <a:rPr lang="vi-VN">
                  <a:solidFill>
                    <a:srgbClr val="FF0000"/>
                  </a:solidFill>
                </a:rPr>
                <a:t>Hình 1</a:t>
              </a:r>
            </a:p>
          </p:txBody>
        </p:sp>
      </p:grpSp>
      <p:grpSp>
        <p:nvGrpSpPr>
          <p:cNvPr id="5" name="Group 10"/>
          <p:cNvGrpSpPr>
            <a:grpSpLocks/>
          </p:cNvGrpSpPr>
          <p:nvPr/>
        </p:nvGrpSpPr>
        <p:grpSpPr bwMode="auto">
          <a:xfrm>
            <a:off x="4751388" y="2481263"/>
            <a:ext cx="4040187" cy="4113212"/>
            <a:chOff x="4751388" y="2481942"/>
            <a:chExt cx="4039915" cy="4112533"/>
          </a:xfrm>
        </p:grpSpPr>
        <p:pic>
          <p:nvPicPr>
            <p:cNvPr id="3" name="Picture 2"/>
            <p:cNvPicPr>
              <a:picLocks noChangeAspect="1"/>
            </p:cNvPicPr>
            <p:nvPr/>
          </p:nvPicPr>
          <p:blipFill>
            <a:blip r:embed="rId3"/>
            <a:srcRect t="2599" r="3641"/>
            <a:stretch>
              <a:fillRect/>
            </a:stretch>
          </p:blipFill>
          <p:spPr>
            <a:xfrm>
              <a:off x="4751388" y="2481942"/>
              <a:ext cx="4039915" cy="3634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130" name="TextBox 14"/>
            <p:cNvSpPr txBox="1">
              <a:spLocks noChangeArrowheads="1"/>
            </p:cNvSpPr>
            <p:nvPr/>
          </p:nvSpPr>
          <p:spPr bwMode="auto">
            <a:xfrm>
              <a:off x="6362700" y="6254750"/>
              <a:ext cx="13382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a:r>
                <a:rPr lang="vi-VN">
                  <a:solidFill>
                    <a:srgbClr val="FF0000"/>
                  </a:solidFill>
                </a:rPr>
                <a:t>Hình 2</a:t>
              </a:r>
            </a:p>
          </p:txBody>
        </p:sp>
      </p:grpSp>
      <p:pic>
        <p:nvPicPr>
          <p:cNvPr id="12" name="Picture 11"/>
          <p:cNvPicPr>
            <a:picLocks noChangeAspect="1"/>
          </p:cNvPicPr>
          <p:nvPr/>
        </p:nvPicPr>
        <p:blipFill>
          <a:blip r:embed="rId3"/>
          <a:srcRect l="667" t="2716"/>
          <a:stretch>
            <a:fillRect/>
          </a:stretch>
        </p:blipFill>
        <p:spPr>
          <a:xfrm>
            <a:off x="417513" y="2455863"/>
            <a:ext cx="8308975" cy="3630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nodeType="clickEffect">
                                  <p:stCondLst>
                                    <p:cond delay="0"/>
                                  </p:stCondLst>
                                  <p:childTnLst>
                                    <p:animEffect transition="out" filter="blinds(horizont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14"/>
          <p:cNvSpPr>
            <a:spLocks noChangeArrowheads="1" noChangeShapeType="1" noTextEdit="1"/>
          </p:cNvSpPr>
          <p:nvPr/>
        </p:nvSpPr>
        <p:spPr bwMode="auto">
          <a:xfrm>
            <a:off x="1576388" y="1039813"/>
            <a:ext cx="6348412" cy="663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400" kern="10">
                <a:solidFill>
                  <a:srgbClr val="FF0000"/>
                </a:solidFill>
                <a:latin typeface="Times New Roman"/>
                <a:cs typeface="Times New Roman"/>
              </a:rPr>
              <a:t>Bài 28: Văn bản dạng cột</a:t>
            </a:r>
            <a:endParaRPr lang="en-US" sz="4400" kern="10">
              <a:solidFill>
                <a:srgbClr val="FF0000"/>
              </a:solidFill>
              <a:latin typeface="Times New Roman"/>
              <a:cs typeface="Times New Roman"/>
            </a:endParaRPr>
          </a:p>
        </p:txBody>
      </p:sp>
      <p:sp>
        <p:nvSpPr>
          <p:cNvPr id="6147" name="WordArt 10"/>
          <p:cNvSpPr>
            <a:spLocks noChangeArrowheads="1" noChangeShapeType="1" noTextEdit="1"/>
          </p:cNvSpPr>
          <p:nvPr/>
        </p:nvSpPr>
        <p:spPr bwMode="auto">
          <a:xfrm>
            <a:off x="311150" y="1712913"/>
            <a:ext cx="4787900" cy="4413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2400" kern="10">
                <a:solidFill>
                  <a:srgbClr val="FF0000"/>
                </a:solidFill>
                <a:latin typeface="Times New Roman"/>
                <a:cs typeface="Times New Roman"/>
              </a:rPr>
              <a:t>Hoạt động 1. Tìm hiểu về văn bản dạng cột</a:t>
            </a:r>
            <a:endParaRPr lang="en-US" sz="2400" kern="10">
              <a:solidFill>
                <a:srgbClr val="FF0000"/>
              </a:solidFill>
              <a:latin typeface="Times New Roman"/>
              <a:cs typeface="Times New Roman"/>
            </a:endParaRPr>
          </a:p>
        </p:txBody>
      </p:sp>
      <p:sp>
        <p:nvSpPr>
          <p:cNvPr id="6149" name="Text Box 12"/>
          <p:cNvSpPr txBox="1">
            <a:spLocks noChangeArrowheads="1"/>
          </p:cNvSpPr>
          <p:nvPr/>
        </p:nvSpPr>
        <p:spPr bwMode="auto">
          <a:xfrm>
            <a:off x="3557588" y="519113"/>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vi-VN" sz="2400" b="0">
                <a:latin typeface="Times New Roman" pitchFamily="18" charset="0"/>
              </a:rPr>
              <a:t>Tin học</a:t>
            </a:r>
          </a:p>
        </p:txBody>
      </p:sp>
      <p:pic>
        <p:nvPicPr>
          <p:cNvPr id="6150" name="Picture 4"/>
          <p:cNvPicPr>
            <a:picLocks noChangeAspect="1"/>
          </p:cNvPicPr>
          <p:nvPr/>
        </p:nvPicPr>
        <p:blipFill>
          <a:blip r:embed="rId2">
            <a:extLst>
              <a:ext uri="{28A0092B-C50C-407E-A947-70E740481C1C}">
                <a14:useLocalDpi xmlns:a14="http://schemas.microsoft.com/office/drawing/2010/main" val="0"/>
              </a:ext>
            </a:extLst>
          </a:blip>
          <a:srcRect l="31392" t="9288" r="27531" b="10959"/>
          <a:stretch>
            <a:fillRect/>
          </a:stretch>
        </p:blipFill>
        <p:spPr bwMode="auto">
          <a:xfrm>
            <a:off x="4357688" y="2209800"/>
            <a:ext cx="4095750"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2"/>
          <p:cNvPicPr>
            <a:picLocks noChangeAspect="1" noChangeArrowheads="1"/>
          </p:cNvPicPr>
          <p:nvPr/>
        </p:nvPicPr>
        <p:blipFill>
          <a:blip r:embed="rId3">
            <a:extLst>
              <a:ext uri="{28A0092B-C50C-407E-A947-70E740481C1C}">
                <a14:useLocalDpi xmlns:a14="http://schemas.microsoft.com/office/drawing/2010/main" val="0"/>
              </a:ext>
            </a:extLst>
          </a:blip>
          <a:srcRect l="46957" b="17407"/>
          <a:stretch>
            <a:fillRect/>
          </a:stretch>
        </p:blipFill>
        <p:spPr bwMode="auto">
          <a:xfrm>
            <a:off x="0" y="2370138"/>
            <a:ext cx="4065588"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blinds(horizontal)">
                                      <p:cBhvr>
                                        <p:cTn id="7" dur="500"/>
                                        <p:tgtEl>
                                          <p:spTgt spid="61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blinds(horizontal)">
                                      <p:cBhvr>
                                        <p:cTn id="1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14"/>
          <p:cNvSpPr>
            <a:spLocks noChangeArrowheads="1" noChangeShapeType="1" noTextEdit="1"/>
          </p:cNvSpPr>
          <p:nvPr/>
        </p:nvSpPr>
        <p:spPr bwMode="auto">
          <a:xfrm>
            <a:off x="1576388" y="1039813"/>
            <a:ext cx="6348412" cy="663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400" kern="10">
                <a:solidFill>
                  <a:srgbClr val="FF0000"/>
                </a:solidFill>
                <a:effectLst>
                  <a:outerShdw dist="45791" dir="2021404" algn="ctr" rotWithShape="0">
                    <a:srgbClr val="B2B2B2">
                      <a:alpha val="79999"/>
                    </a:srgbClr>
                  </a:outerShdw>
                </a:effectLst>
                <a:latin typeface="Times New Roman"/>
                <a:cs typeface="Times New Roman"/>
              </a:rPr>
              <a:t>Bài 28: Văn bản dạng cột</a:t>
            </a:r>
            <a:endParaRPr lang="en-US" sz="4400" kern="10">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7171" name="WordArt 10"/>
          <p:cNvSpPr>
            <a:spLocks noChangeArrowheads="1" noChangeShapeType="1" noTextEdit="1"/>
          </p:cNvSpPr>
          <p:nvPr/>
        </p:nvSpPr>
        <p:spPr bwMode="auto">
          <a:xfrm>
            <a:off x="369888" y="1797050"/>
            <a:ext cx="5283200" cy="4429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200" kern="10">
                <a:solidFill>
                  <a:srgbClr val="FF0000"/>
                </a:solidFill>
                <a:latin typeface="Times New Roman"/>
                <a:cs typeface="Times New Roman"/>
              </a:rPr>
              <a:t>Hoạt động 1. Tìm hiểu về văn bản dạng cột</a:t>
            </a:r>
            <a:endParaRPr lang="en-US" sz="3200" kern="10">
              <a:solidFill>
                <a:srgbClr val="FF0000"/>
              </a:solidFill>
              <a:latin typeface="Times New Roman"/>
              <a:cs typeface="Times New Roman"/>
            </a:endParaRPr>
          </a:p>
        </p:txBody>
      </p:sp>
      <p:sp>
        <p:nvSpPr>
          <p:cNvPr id="7173" name="Text Box 12"/>
          <p:cNvSpPr txBox="1">
            <a:spLocks noChangeArrowheads="1"/>
          </p:cNvSpPr>
          <p:nvPr/>
        </p:nvSpPr>
        <p:spPr bwMode="auto">
          <a:xfrm>
            <a:off x="3557588" y="519113"/>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vi-VN" sz="2400" b="0">
                <a:latin typeface="Times New Roman" pitchFamily="18" charset="0"/>
              </a:rPr>
              <a:t>Tin học</a:t>
            </a:r>
          </a:p>
        </p:txBody>
      </p:sp>
      <p:sp>
        <p:nvSpPr>
          <p:cNvPr id="7174" name="Rounded Rectangle 2"/>
          <p:cNvSpPr>
            <a:spLocks noChangeArrowheads="1"/>
          </p:cNvSpPr>
          <p:nvPr/>
        </p:nvSpPr>
        <p:spPr bwMode="auto">
          <a:xfrm>
            <a:off x="454025" y="2524125"/>
            <a:ext cx="8148638" cy="1941513"/>
          </a:xfrm>
          <a:prstGeom prst="roundRect">
            <a:avLst>
              <a:gd name="adj" fmla="val 16667"/>
            </a:avLst>
          </a:prstGeom>
          <a:solidFill>
            <a:srgbClr val="00CC00"/>
          </a:solidFill>
          <a:ln w="9525" algn="ctr">
            <a:solidFill>
              <a:schemeClr val="tx1"/>
            </a:solidFill>
            <a:round/>
            <a:headEnd/>
            <a:tailEnd/>
          </a:ln>
        </p:spPr>
        <p:txBody>
          <a:bodyPr>
            <a:spAutoFit/>
          </a:bodyPr>
          <a:lstStyle/>
          <a:p>
            <a:pPr>
              <a:lnSpc>
                <a:spcPct val="150000"/>
              </a:lnSpc>
            </a:pPr>
            <a:r>
              <a:rPr lang="vi-VN" sz="2400">
                <a:latin typeface="Times New Roman" pitchFamily="18" charset="0"/>
                <a:cs typeface="Times New Roman" pitchFamily="18" charset="0"/>
              </a:rPr>
              <a:t>Văn bản trên báo, tạp chí thường được chia thành nhiều cột tùy theo kích thước khổ của báo, tạp chí giúp cho người đọc dễ dàng theo dõi nội dung.</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blinds(horizontal)">
                                      <p:cBhvr>
                                        <p:cTn id="7"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14"/>
          <p:cNvSpPr>
            <a:spLocks noChangeArrowheads="1" noChangeShapeType="1" noTextEdit="1"/>
          </p:cNvSpPr>
          <p:nvPr/>
        </p:nvSpPr>
        <p:spPr bwMode="auto">
          <a:xfrm>
            <a:off x="1576388" y="1039813"/>
            <a:ext cx="6191250" cy="3952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400" kern="10">
                <a:solidFill>
                  <a:srgbClr val="FF0000"/>
                </a:solidFill>
                <a:latin typeface="Times New Roman"/>
                <a:cs typeface="Times New Roman"/>
              </a:rPr>
              <a:t>Bài 28: Văn bản dạng cột</a:t>
            </a:r>
            <a:endParaRPr lang="en-US" sz="4400" kern="10">
              <a:solidFill>
                <a:srgbClr val="FF0000"/>
              </a:solidFill>
              <a:latin typeface="Times New Roman"/>
              <a:cs typeface="Times New Roman"/>
            </a:endParaRPr>
          </a:p>
        </p:txBody>
      </p:sp>
      <p:sp>
        <p:nvSpPr>
          <p:cNvPr id="8195" name="WordArt 10"/>
          <p:cNvSpPr>
            <a:spLocks noChangeArrowheads="1" noChangeShapeType="1" noTextEdit="1"/>
          </p:cNvSpPr>
          <p:nvPr/>
        </p:nvSpPr>
        <p:spPr bwMode="auto">
          <a:xfrm>
            <a:off x="369888" y="1720850"/>
            <a:ext cx="4967287" cy="539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2400" kern="10">
                <a:solidFill>
                  <a:srgbClr val="FF0000"/>
                </a:solidFill>
                <a:latin typeface="Times New Roman"/>
                <a:cs typeface="Times New Roman"/>
              </a:rPr>
              <a:t>Hoạt động 2. Thao tác chia dữ liệu thành hai cột</a:t>
            </a:r>
            <a:endParaRPr lang="en-US" sz="2400" kern="10">
              <a:solidFill>
                <a:srgbClr val="FF0000"/>
              </a:solidFill>
              <a:latin typeface="Times New Roman"/>
              <a:cs typeface="Times New Roman"/>
            </a:endParaRPr>
          </a:p>
        </p:txBody>
      </p:sp>
      <p:sp>
        <p:nvSpPr>
          <p:cNvPr id="8197" name="Text Box 12"/>
          <p:cNvSpPr txBox="1">
            <a:spLocks noChangeArrowheads="1"/>
          </p:cNvSpPr>
          <p:nvPr/>
        </p:nvSpPr>
        <p:spPr bwMode="auto">
          <a:xfrm>
            <a:off x="3557588" y="519113"/>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vi-VN" sz="2400" b="0">
                <a:latin typeface="Times New Roman" pitchFamily="18" charset="0"/>
              </a:rPr>
              <a:t>Tin học</a:t>
            </a:r>
          </a:p>
        </p:txBody>
      </p:sp>
      <p:sp>
        <p:nvSpPr>
          <p:cNvPr id="2" name="TextBox 1"/>
          <p:cNvSpPr txBox="1"/>
          <p:nvPr/>
        </p:nvSpPr>
        <p:spPr>
          <a:xfrm>
            <a:off x="889000" y="2870200"/>
            <a:ext cx="6878638" cy="3540125"/>
          </a:xfrm>
          <a:prstGeom prst="rect">
            <a:avLst/>
          </a:prstGeom>
          <a:noFill/>
        </p:spPr>
        <p:txBody>
          <a:bodyPr>
            <a:spAutoFit/>
          </a:bodyPr>
          <a:lstStyle/>
          <a:p>
            <a:pPr algn="ctr">
              <a:defRPr/>
            </a:pPr>
            <a:r>
              <a:rPr lang="vi-VN" sz="3200" dirty="0">
                <a:latin typeface="Times New Roman" panose="02020603050405020304" pitchFamily="18" charset="0"/>
                <a:cs typeface="Times New Roman" panose="02020603050405020304" pitchFamily="18" charset="0"/>
              </a:rPr>
              <a:t>Chia cột</a:t>
            </a:r>
          </a:p>
          <a:p>
            <a:pPr marL="285750" indent="-285750" algn="just">
              <a:defRPr/>
            </a:pPr>
            <a:r>
              <a:rPr lang="en-US" sz="2400" b="0">
                <a:latin typeface="Times New Roman" panose="02020603050405020304" pitchFamily="18" charset="0"/>
                <a:cs typeface="Times New Roman" panose="02020603050405020304" pitchFamily="18" charset="0"/>
              </a:rPr>
              <a:t>- </a:t>
            </a:r>
            <a:r>
              <a:rPr lang="vi-VN" sz="2400" b="0">
                <a:latin typeface="Times New Roman" panose="02020603050405020304" pitchFamily="18" charset="0"/>
                <a:cs typeface="Times New Roman" panose="02020603050405020304" pitchFamily="18" charset="0"/>
              </a:rPr>
              <a:t>Em </a:t>
            </a:r>
            <a:r>
              <a:rPr lang="vi-VN" sz="2400" b="0" dirty="0">
                <a:latin typeface="Times New Roman" panose="02020603050405020304" pitchFamily="18" charset="0"/>
                <a:cs typeface="Times New Roman" panose="02020603050405020304" pitchFamily="18" charset="0"/>
              </a:rPr>
              <a:t>nhập văn bản bình thường, hết đoạn nào thì nhấn Enter để xuống hàng. Sau khi gõ hết nội dung văn bản, em hãy nhấn Enter để con trỏ xuống hàng tạo một đoạn trắng.</a:t>
            </a:r>
          </a:p>
          <a:p>
            <a:pPr algn="just">
              <a:defRPr/>
            </a:pPr>
            <a:r>
              <a:rPr lang="vi-VN" sz="2400" b="0" dirty="0">
                <a:latin typeface="Times New Roman" panose="02020603050405020304" pitchFamily="18" charset="0"/>
                <a:cs typeface="Times New Roman" panose="02020603050405020304" pitchFamily="18" charset="0"/>
              </a:rPr>
              <a:t>- Tô khối nội dung cần chọn (không tô khối dòng trắng ở văn bản vừa gõ), tại thẻ Page Layout, nhóm Page Setup, em chọn Colums sau đó chọn các mẫu cột do Word mặc nhiên ấn định.</a:t>
            </a:r>
          </a:p>
        </p:txBody>
      </p:sp>
      <p:sp>
        <p:nvSpPr>
          <p:cNvPr id="8199" name="TextBox 3"/>
          <p:cNvSpPr txBox="1">
            <a:spLocks noChangeArrowheads="1"/>
          </p:cNvSpPr>
          <p:nvPr/>
        </p:nvSpPr>
        <p:spPr bwMode="auto">
          <a:xfrm>
            <a:off x="547688" y="2335213"/>
            <a:ext cx="8016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vi-VN" sz="2400">
                <a:solidFill>
                  <a:srgbClr val="0000FF"/>
                </a:solidFill>
                <a:latin typeface="Times New Roman" pitchFamily="18" charset="0"/>
                <a:cs typeface="Times New Roman" pitchFamily="18" charset="0"/>
              </a:rPr>
              <a:t>1. Khởi động phần mềm Word và nhập đoạn văn bản sau:</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linds(horizontal)">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9"/>
                                        </p:tgtEl>
                                        <p:attrNameLst>
                                          <p:attrName>style.visibility</p:attrName>
                                        </p:attrNameLst>
                                      </p:cBhvr>
                                      <p:to>
                                        <p:strVal val="visible"/>
                                      </p:to>
                                    </p:set>
                                    <p:animEffect transition="in" filter="blinds(horizontal)">
                                      <p:cBhvr>
                                        <p:cTn id="12" dur="500"/>
                                        <p:tgtEl>
                                          <p:spTgt spid="81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2" grpId="0"/>
      <p:bldP spid="81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14"/>
          <p:cNvSpPr>
            <a:spLocks noChangeArrowheads="1" noChangeShapeType="1" noTextEdit="1"/>
          </p:cNvSpPr>
          <p:nvPr/>
        </p:nvSpPr>
        <p:spPr bwMode="auto">
          <a:xfrm>
            <a:off x="1576388" y="1039813"/>
            <a:ext cx="6191250" cy="3952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400" kern="10">
                <a:solidFill>
                  <a:srgbClr val="FF0000"/>
                </a:solidFill>
                <a:effectLst>
                  <a:outerShdw dist="45791" dir="2021404" algn="ctr" rotWithShape="0">
                    <a:srgbClr val="B2B2B2">
                      <a:alpha val="79999"/>
                    </a:srgbClr>
                  </a:outerShdw>
                </a:effectLst>
                <a:latin typeface="Times New Roman"/>
                <a:cs typeface="Times New Roman"/>
              </a:rPr>
              <a:t>Bài 28: Văn bản dạng cột</a:t>
            </a:r>
            <a:endParaRPr lang="en-US" sz="4400" kern="10">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9219" name="WordArt 10"/>
          <p:cNvSpPr>
            <a:spLocks noChangeArrowheads="1" noChangeShapeType="1" noTextEdit="1"/>
          </p:cNvSpPr>
          <p:nvPr/>
        </p:nvSpPr>
        <p:spPr bwMode="auto">
          <a:xfrm>
            <a:off x="369888" y="1720850"/>
            <a:ext cx="4967287" cy="539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2400" kern="10">
                <a:solidFill>
                  <a:srgbClr val="FF0000"/>
                </a:solidFill>
                <a:latin typeface="Times New Roman"/>
                <a:cs typeface="Times New Roman"/>
              </a:rPr>
              <a:t>Hoạt động 2. Thao tác chia dữ liệu thành hai cột</a:t>
            </a:r>
            <a:endParaRPr lang="en-US" sz="2400" kern="10">
              <a:solidFill>
                <a:srgbClr val="FF0000"/>
              </a:solidFill>
              <a:latin typeface="Times New Roman"/>
              <a:cs typeface="Times New Roman"/>
            </a:endParaRPr>
          </a:p>
        </p:txBody>
      </p:sp>
      <p:sp>
        <p:nvSpPr>
          <p:cNvPr id="9221" name="Text Box 12"/>
          <p:cNvSpPr txBox="1">
            <a:spLocks noChangeArrowheads="1"/>
          </p:cNvSpPr>
          <p:nvPr/>
        </p:nvSpPr>
        <p:spPr bwMode="auto">
          <a:xfrm>
            <a:off x="3557588" y="519113"/>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vi-VN" sz="2400" b="0">
                <a:latin typeface="Times New Roman" pitchFamily="18" charset="0"/>
              </a:rPr>
              <a:t>Tin học</a:t>
            </a:r>
          </a:p>
        </p:txBody>
      </p:sp>
      <p:sp>
        <p:nvSpPr>
          <p:cNvPr id="2" name="TextBox 1"/>
          <p:cNvSpPr txBox="1"/>
          <p:nvPr/>
        </p:nvSpPr>
        <p:spPr>
          <a:xfrm>
            <a:off x="797202" y="2569951"/>
            <a:ext cx="6879746" cy="3908762"/>
          </a:xfrm>
          <a:prstGeom prst="rect">
            <a:avLst/>
          </a:prstGeom>
          <a:noFill/>
        </p:spPr>
        <p:txBody>
          <a:bodyPr numCol="2" spcCol="360000">
            <a:spAutoFit/>
          </a:bodyPr>
          <a:lstStyle/>
          <a:p>
            <a:pPr algn="ctr">
              <a:defRPr/>
            </a:pPr>
            <a:r>
              <a:rPr lang="vi-VN" sz="3200" dirty="0">
                <a:latin typeface="Times New Roman" panose="02020603050405020304" pitchFamily="18" charset="0"/>
                <a:cs typeface="Times New Roman" panose="02020603050405020304" pitchFamily="18" charset="0"/>
              </a:rPr>
              <a:t>Chia cột</a:t>
            </a:r>
          </a:p>
          <a:p>
            <a:pPr marL="285750" indent="-285750" algn="just">
              <a:buFontTx/>
              <a:buChar char="-"/>
              <a:defRPr/>
            </a:pPr>
            <a:r>
              <a:rPr lang="vi-VN" sz="2400" b="0" dirty="0">
                <a:latin typeface="Times New Roman" panose="02020603050405020304" pitchFamily="18" charset="0"/>
                <a:cs typeface="Times New Roman" panose="02020603050405020304" pitchFamily="18" charset="0"/>
              </a:rPr>
              <a:t>Em nhập văn bản bình thường, hết đoạn nào thì nhấn Enter để xuống hàng. Sau khi gõ hết nội dung văn bản, em hãy nhấn Enter để con trỏ xuống hàng tạo một đoạn </a:t>
            </a:r>
          </a:p>
          <a:p>
            <a:pPr algn="just">
              <a:defRPr/>
            </a:pPr>
            <a:endParaRPr lang="vi-VN" sz="2400" b="0" dirty="0">
              <a:latin typeface="Times New Roman" panose="02020603050405020304" pitchFamily="18" charset="0"/>
              <a:cs typeface="Times New Roman" panose="02020603050405020304" pitchFamily="18" charset="0"/>
            </a:endParaRPr>
          </a:p>
          <a:p>
            <a:pPr algn="just">
              <a:defRPr/>
            </a:pPr>
            <a:endParaRPr lang="en-US" sz="2400" b="0">
              <a:latin typeface="Times New Roman" panose="02020603050405020304" pitchFamily="18" charset="0"/>
              <a:cs typeface="Times New Roman" panose="02020603050405020304" pitchFamily="18" charset="0"/>
            </a:endParaRPr>
          </a:p>
          <a:p>
            <a:pPr algn="just">
              <a:defRPr/>
            </a:pPr>
            <a:r>
              <a:rPr lang="vi-VN" sz="2400" b="0">
                <a:latin typeface="Times New Roman" panose="02020603050405020304" pitchFamily="18" charset="0"/>
                <a:cs typeface="Times New Roman" panose="02020603050405020304" pitchFamily="18" charset="0"/>
              </a:rPr>
              <a:t>- </a:t>
            </a:r>
            <a:r>
              <a:rPr lang="vi-VN" sz="2400" b="0" dirty="0">
                <a:latin typeface="Times New Roman" panose="02020603050405020304" pitchFamily="18" charset="0"/>
                <a:cs typeface="Times New Roman" panose="02020603050405020304" pitchFamily="18" charset="0"/>
              </a:rPr>
              <a:t>Tô khối nội dung cần chọn (không tô khối dòng trắng ở văn bản vừa gõ), tại thẻ Page Layout, nhóm Page Setup, em chọn Colums sau đó chọn các mẫu cột do Word mặc nhiên ấn định.</a:t>
            </a:r>
          </a:p>
        </p:txBody>
      </p:sp>
      <p:sp>
        <p:nvSpPr>
          <p:cNvPr id="9223" name="TextBox 4"/>
          <p:cNvSpPr txBox="1">
            <a:spLocks noChangeArrowheads="1"/>
          </p:cNvSpPr>
          <p:nvPr/>
        </p:nvSpPr>
        <p:spPr bwMode="auto">
          <a:xfrm>
            <a:off x="5899150" y="6410325"/>
            <a:ext cx="862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vi-VN">
                <a:hlinkClick r:id="rId2" action="ppaction://hlinkfile"/>
              </a:rPr>
              <a:t>link</a:t>
            </a:r>
            <a:endParaRPr lang="vi-VN"/>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14"/>
          <p:cNvSpPr>
            <a:spLocks noChangeArrowheads="1" noChangeShapeType="1" noTextEdit="1"/>
          </p:cNvSpPr>
          <p:nvPr/>
        </p:nvSpPr>
        <p:spPr bwMode="auto">
          <a:xfrm>
            <a:off x="1576388" y="1039813"/>
            <a:ext cx="6191250" cy="3952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400" kern="10">
                <a:solidFill>
                  <a:srgbClr val="FF0000"/>
                </a:solidFill>
                <a:latin typeface="Times New Roman"/>
                <a:cs typeface="Times New Roman"/>
              </a:rPr>
              <a:t>Bài 28: Văn bản dạng cột</a:t>
            </a:r>
            <a:endParaRPr lang="en-US" sz="4400" kern="10">
              <a:solidFill>
                <a:srgbClr val="FF0000"/>
              </a:solidFill>
              <a:latin typeface="Times New Roman"/>
              <a:cs typeface="Times New Roman"/>
            </a:endParaRPr>
          </a:p>
        </p:txBody>
      </p:sp>
      <p:sp>
        <p:nvSpPr>
          <p:cNvPr id="10244" name="Text Box 12"/>
          <p:cNvSpPr txBox="1">
            <a:spLocks noChangeArrowheads="1"/>
          </p:cNvSpPr>
          <p:nvPr/>
        </p:nvSpPr>
        <p:spPr bwMode="auto">
          <a:xfrm>
            <a:off x="3557588" y="519113"/>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vi-VN" sz="2400" b="0">
                <a:latin typeface="Times New Roman" pitchFamily="18" charset="0"/>
              </a:rPr>
              <a:t>Tin học</a:t>
            </a:r>
          </a:p>
        </p:txBody>
      </p:sp>
      <p:sp>
        <p:nvSpPr>
          <p:cNvPr id="11" name="Text Box 8"/>
          <p:cNvSpPr txBox="1">
            <a:spLocks noChangeArrowheads="1"/>
          </p:cNvSpPr>
          <p:nvPr/>
        </p:nvSpPr>
        <p:spPr bwMode="auto">
          <a:xfrm>
            <a:off x="585788" y="1520825"/>
            <a:ext cx="754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vi-VN" sz="4000">
                <a:solidFill>
                  <a:srgbClr val="FF0000"/>
                </a:solidFill>
                <a:latin typeface="Times New Roman" pitchFamily="18" charset="0"/>
                <a:cs typeface="Times New Roman" pitchFamily="18" charset="0"/>
              </a:rPr>
              <a:t>Thực hành</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14"/>
          <p:cNvSpPr>
            <a:spLocks noChangeArrowheads="1" noChangeShapeType="1" noTextEdit="1"/>
          </p:cNvSpPr>
          <p:nvPr/>
        </p:nvSpPr>
        <p:spPr bwMode="auto">
          <a:xfrm>
            <a:off x="1576388" y="1039813"/>
            <a:ext cx="6191250" cy="3952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400" kern="10">
                <a:solidFill>
                  <a:srgbClr val="FF0000"/>
                </a:solidFill>
                <a:latin typeface="Times New Roman"/>
                <a:cs typeface="Times New Roman"/>
              </a:rPr>
              <a:t>Bài 28: Văn bản dạng cột</a:t>
            </a:r>
            <a:endParaRPr lang="en-US" sz="4400" kern="10">
              <a:solidFill>
                <a:srgbClr val="FF0000"/>
              </a:solidFill>
              <a:latin typeface="Times New Roman"/>
              <a:cs typeface="Times New Roman"/>
            </a:endParaRPr>
          </a:p>
        </p:txBody>
      </p:sp>
      <p:sp>
        <p:nvSpPr>
          <p:cNvPr id="11268" name="Text Box 12"/>
          <p:cNvSpPr txBox="1">
            <a:spLocks noChangeArrowheads="1"/>
          </p:cNvSpPr>
          <p:nvPr/>
        </p:nvSpPr>
        <p:spPr bwMode="auto">
          <a:xfrm>
            <a:off x="3557588" y="519113"/>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vi-VN" sz="2400" b="0">
                <a:latin typeface="Times New Roman" pitchFamily="18" charset="0"/>
              </a:rPr>
              <a:t>Tin học</a:t>
            </a:r>
          </a:p>
        </p:txBody>
      </p:sp>
      <p:sp>
        <p:nvSpPr>
          <p:cNvPr id="11269" name="Text Box 8"/>
          <p:cNvSpPr txBox="1">
            <a:spLocks noChangeArrowheads="1"/>
          </p:cNvSpPr>
          <p:nvPr/>
        </p:nvSpPr>
        <p:spPr bwMode="auto">
          <a:xfrm>
            <a:off x="585788" y="1520825"/>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vi-VN" sz="2800">
                <a:solidFill>
                  <a:srgbClr val="FF0000"/>
                </a:solidFill>
                <a:latin typeface=".VnTifani HeavyH" pitchFamily="34" charset="0"/>
                <a:cs typeface="Arial" charset="0"/>
              </a:rPr>
              <a:t>Cñng cè</a:t>
            </a:r>
          </a:p>
        </p:txBody>
      </p:sp>
      <p:sp>
        <p:nvSpPr>
          <p:cNvPr id="10246" name="TextBox 11"/>
          <p:cNvSpPr txBox="1">
            <a:spLocks noChangeArrowheads="1"/>
          </p:cNvSpPr>
          <p:nvPr/>
        </p:nvSpPr>
        <p:spPr bwMode="auto">
          <a:xfrm>
            <a:off x="938213" y="2341563"/>
            <a:ext cx="8440737"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2800">
                <a:solidFill>
                  <a:srgbClr val="0000FF"/>
                </a:solidFill>
                <a:latin typeface="Times New Roman" pitchFamily="18" charset="0"/>
                <a:cs typeface="Times New Roman" pitchFamily="18" charset="0"/>
              </a:rPr>
              <a:t>Câu 1: Nút lệnh nào dùng để chia cột?</a:t>
            </a:r>
            <a:endParaRPr lang="vi-VN" sz="2800">
              <a:solidFill>
                <a:srgbClr val="0000FF"/>
              </a:solidFill>
              <a:latin typeface="Times New Roman" pitchFamily="18" charset="0"/>
              <a:cs typeface="Times New Roman" pitchFamily="18" charset="0"/>
            </a:endParaRPr>
          </a:p>
          <a:p>
            <a:endParaRPr lang="en-US" sz="2400">
              <a:latin typeface="Times New Roman" pitchFamily="18" charset="0"/>
              <a:cs typeface="Times New Roman" pitchFamily="18" charset="0"/>
            </a:endParaRPr>
          </a:p>
          <a:p>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A.</a:t>
            </a:r>
          </a:p>
          <a:p>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B. </a:t>
            </a:r>
          </a:p>
          <a:p>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C.</a:t>
            </a:r>
          </a:p>
          <a:p>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D. </a:t>
            </a:r>
          </a:p>
        </p:txBody>
      </p:sp>
      <p:sp>
        <p:nvSpPr>
          <p:cNvPr id="13" name="Oval 16"/>
          <p:cNvSpPr>
            <a:spLocks noChangeArrowheads="1"/>
          </p:cNvSpPr>
          <p:nvPr/>
        </p:nvSpPr>
        <p:spPr bwMode="auto">
          <a:xfrm>
            <a:off x="938213" y="4881563"/>
            <a:ext cx="533400" cy="533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spcBef>
                <a:spcPct val="50000"/>
              </a:spcBef>
            </a:pPr>
            <a:endParaRPr lang="vi-VN" altLang="vi-VN"/>
          </a:p>
        </p:txBody>
      </p:sp>
      <p:pic>
        <p:nvPicPr>
          <p:cNvPr id="10248" name="Picture 5"/>
          <p:cNvPicPr>
            <a:picLocks noChangeAspect="1"/>
          </p:cNvPicPr>
          <p:nvPr/>
        </p:nvPicPr>
        <p:blipFill>
          <a:blip r:embed="rId2">
            <a:extLst>
              <a:ext uri="{28A0092B-C50C-407E-A947-70E740481C1C}">
                <a14:useLocalDpi xmlns:a14="http://schemas.microsoft.com/office/drawing/2010/main" val="0"/>
              </a:ext>
            </a:extLst>
          </a:blip>
          <a:srcRect l="4532" t="13609" r="20042" b="26260"/>
          <a:stretch>
            <a:fillRect/>
          </a:stretch>
        </p:blipFill>
        <p:spPr bwMode="auto">
          <a:xfrm>
            <a:off x="1443038" y="3309938"/>
            <a:ext cx="720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6"/>
          <p:cNvPicPr>
            <a:picLocks noChangeAspect="1"/>
          </p:cNvPicPr>
          <p:nvPr/>
        </p:nvPicPr>
        <p:blipFill>
          <a:blip r:embed="rId3">
            <a:extLst>
              <a:ext uri="{28A0092B-C50C-407E-A947-70E740481C1C}">
                <a14:useLocalDpi xmlns:a14="http://schemas.microsoft.com/office/drawing/2010/main" val="0"/>
              </a:ext>
            </a:extLst>
          </a:blip>
          <a:srcRect l="25623" t="8878" r="11430" b="7059"/>
          <a:stretch>
            <a:fillRect/>
          </a:stretch>
        </p:blipFill>
        <p:spPr bwMode="auto">
          <a:xfrm>
            <a:off x="1365250" y="4133850"/>
            <a:ext cx="7207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7"/>
          <p:cNvPicPr>
            <a:picLocks noChangeAspect="1"/>
          </p:cNvPicPr>
          <p:nvPr/>
        </p:nvPicPr>
        <p:blipFill>
          <a:blip r:embed="rId4">
            <a:extLst>
              <a:ext uri="{28A0092B-C50C-407E-A947-70E740481C1C}">
                <a14:useLocalDpi xmlns:a14="http://schemas.microsoft.com/office/drawing/2010/main" val="0"/>
              </a:ext>
            </a:extLst>
          </a:blip>
          <a:srcRect l="15190" t="7938" r="14461" b="25958"/>
          <a:stretch>
            <a:fillRect/>
          </a:stretch>
        </p:blipFill>
        <p:spPr bwMode="auto">
          <a:xfrm>
            <a:off x="1531938" y="4881563"/>
            <a:ext cx="61912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3"/>
          <p:cNvPicPr>
            <a:picLocks noChangeAspect="1"/>
          </p:cNvPicPr>
          <p:nvPr/>
        </p:nvPicPr>
        <p:blipFill>
          <a:blip r:embed="rId5">
            <a:extLst>
              <a:ext uri="{28A0092B-C50C-407E-A947-70E740481C1C}">
                <a14:useLocalDpi xmlns:a14="http://schemas.microsoft.com/office/drawing/2010/main" val="0"/>
              </a:ext>
            </a:extLst>
          </a:blip>
          <a:srcRect l="9630" t="17963" r="1089" b="1491"/>
          <a:stretch>
            <a:fillRect/>
          </a:stretch>
        </p:blipFill>
        <p:spPr bwMode="auto">
          <a:xfrm>
            <a:off x="1430338" y="5499100"/>
            <a:ext cx="7588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blinds(horizontal)">
                                      <p:cBhvr>
                                        <p:cTn id="7" dur="500"/>
                                        <p:tgtEl>
                                          <p:spTgt spid="10246"/>
                                        </p:tgtEl>
                                      </p:cBhvr>
                                    </p:animEffect>
                                  </p:childTnLst>
                                </p:cTn>
                              </p:par>
                              <p:par>
                                <p:cTn id="8" presetID="3" presetClass="entr" presetSubtype="10" fill="hold" nodeType="withEffect">
                                  <p:stCondLst>
                                    <p:cond delay="0"/>
                                  </p:stCondLst>
                                  <p:childTnLst>
                                    <p:set>
                                      <p:cBhvr>
                                        <p:cTn id="9" dur="1" fill="hold">
                                          <p:stCondLst>
                                            <p:cond delay="0"/>
                                          </p:stCondLst>
                                        </p:cTn>
                                        <p:tgtEl>
                                          <p:spTgt spid="10248"/>
                                        </p:tgtEl>
                                        <p:attrNameLst>
                                          <p:attrName>style.visibility</p:attrName>
                                        </p:attrNameLst>
                                      </p:cBhvr>
                                      <p:to>
                                        <p:strVal val="visible"/>
                                      </p:to>
                                    </p:set>
                                    <p:animEffect transition="in" filter="blinds(horizontal)">
                                      <p:cBhvr>
                                        <p:cTn id="10" dur="500"/>
                                        <p:tgtEl>
                                          <p:spTgt spid="10248"/>
                                        </p:tgtEl>
                                      </p:cBhvr>
                                    </p:animEffect>
                                  </p:childTnLst>
                                </p:cTn>
                              </p:par>
                              <p:par>
                                <p:cTn id="11" presetID="3" presetClass="entr" presetSubtype="10" fill="hold" nodeType="withEffect">
                                  <p:stCondLst>
                                    <p:cond delay="0"/>
                                  </p:stCondLst>
                                  <p:childTnLst>
                                    <p:set>
                                      <p:cBhvr>
                                        <p:cTn id="12" dur="1" fill="hold">
                                          <p:stCondLst>
                                            <p:cond delay="0"/>
                                          </p:stCondLst>
                                        </p:cTn>
                                        <p:tgtEl>
                                          <p:spTgt spid="10249"/>
                                        </p:tgtEl>
                                        <p:attrNameLst>
                                          <p:attrName>style.visibility</p:attrName>
                                        </p:attrNameLst>
                                      </p:cBhvr>
                                      <p:to>
                                        <p:strVal val="visible"/>
                                      </p:to>
                                    </p:set>
                                    <p:animEffect transition="in" filter="blinds(horizontal)">
                                      <p:cBhvr>
                                        <p:cTn id="13" dur="500"/>
                                        <p:tgtEl>
                                          <p:spTgt spid="10249"/>
                                        </p:tgtEl>
                                      </p:cBhvr>
                                    </p:animEffect>
                                  </p:childTnLst>
                                </p:cTn>
                              </p:par>
                              <p:par>
                                <p:cTn id="14" presetID="3" presetClass="entr" presetSubtype="10" fill="hold" nodeType="withEffect">
                                  <p:stCondLst>
                                    <p:cond delay="0"/>
                                  </p:stCondLst>
                                  <p:childTnLst>
                                    <p:set>
                                      <p:cBhvr>
                                        <p:cTn id="15" dur="1" fill="hold">
                                          <p:stCondLst>
                                            <p:cond delay="0"/>
                                          </p:stCondLst>
                                        </p:cTn>
                                        <p:tgtEl>
                                          <p:spTgt spid="10250"/>
                                        </p:tgtEl>
                                        <p:attrNameLst>
                                          <p:attrName>style.visibility</p:attrName>
                                        </p:attrNameLst>
                                      </p:cBhvr>
                                      <p:to>
                                        <p:strVal val="visible"/>
                                      </p:to>
                                    </p:set>
                                    <p:animEffect transition="in" filter="blinds(horizontal)">
                                      <p:cBhvr>
                                        <p:cTn id="16" dur="500"/>
                                        <p:tgtEl>
                                          <p:spTgt spid="10250"/>
                                        </p:tgtEl>
                                      </p:cBhvr>
                                    </p:animEffect>
                                  </p:childTnLst>
                                </p:cTn>
                              </p:par>
                              <p:par>
                                <p:cTn id="17" presetID="3" presetClass="entr" presetSubtype="10" fill="hold" nodeType="withEffect">
                                  <p:stCondLst>
                                    <p:cond delay="0"/>
                                  </p:stCondLst>
                                  <p:childTnLst>
                                    <p:set>
                                      <p:cBhvr>
                                        <p:cTn id="18" dur="1" fill="hold">
                                          <p:stCondLst>
                                            <p:cond delay="0"/>
                                          </p:stCondLst>
                                        </p:cTn>
                                        <p:tgtEl>
                                          <p:spTgt spid="10251"/>
                                        </p:tgtEl>
                                        <p:attrNameLst>
                                          <p:attrName>style.visibility</p:attrName>
                                        </p:attrNameLst>
                                      </p:cBhvr>
                                      <p:to>
                                        <p:strVal val="visible"/>
                                      </p:to>
                                    </p:set>
                                    <p:animEffect transition="in" filter="blinds(horizontal)">
                                      <p:cBhvr>
                                        <p:cTn id="19" dur="500"/>
                                        <p:tgtEl>
                                          <p:spTgt spid="1025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14"/>
          <p:cNvSpPr>
            <a:spLocks noChangeArrowheads="1" noChangeShapeType="1" noTextEdit="1"/>
          </p:cNvSpPr>
          <p:nvPr/>
        </p:nvSpPr>
        <p:spPr bwMode="auto">
          <a:xfrm>
            <a:off x="1576388" y="1039813"/>
            <a:ext cx="6191250" cy="3952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400" kern="10">
                <a:solidFill>
                  <a:srgbClr val="FF0000"/>
                </a:solidFill>
                <a:latin typeface="Times New Roman"/>
                <a:cs typeface="Times New Roman"/>
              </a:rPr>
              <a:t>Bài 28: Văn bản dạng cột</a:t>
            </a:r>
            <a:endParaRPr lang="en-US" sz="4400" kern="10">
              <a:solidFill>
                <a:srgbClr val="FF0000"/>
              </a:solidFill>
              <a:latin typeface="Times New Roman"/>
              <a:cs typeface="Times New Roman"/>
            </a:endParaRPr>
          </a:p>
        </p:txBody>
      </p:sp>
      <p:sp>
        <p:nvSpPr>
          <p:cNvPr id="12292" name="Text Box 12"/>
          <p:cNvSpPr txBox="1">
            <a:spLocks noChangeArrowheads="1"/>
          </p:cNvSpPr>
          <p:nvPr/>
        </p:nvSpPr>
        <p:spPr bwMode="auto">
          <a:xfrm>
            <a:off x="3557588" y="519113"/>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vi-VN" sz="2400" b="0">
                <a:latin typeface="Times New Roman" pitchFamily="18" charset="0"/>
              </a:rPr>
              <a:t>Tin học</a:t>
            </a:r>
          </a:p>
        </p:txBody>
      </p:sp>
      <p:sp>
        <p:nvSpPr>
          <p:cNvPr id="12293" name="Text Box 8"/>
          <p:cNvSpPr txBox="1">
            <a:spLocks noChangeArrowheads="1"/>
          </p:cNvSpPr>
          <p:nvPr/>
        </p:nvSpPr>
        <p:spPr bwMode="auto">
          <a:xfrm>
            <a:off x="585788" y="1520825"/>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vi-VN" sz="2800">
                <a:solidFill>
                  <a:srgbClr val="FF0000"/>
                </a:solidFill>
                <a:latin typeface=".VnTifani HeavyH" pitchFamily="34" charset="0"/>
                <a:cs typeface="Arial" charset="0"/>
              </a:rPr>
              <a:t>Cñng cè</a:t>
            </a:r>
          </a:p>
        </p:txBody>
      </p:sp>
      <p:sp>
        <p:nvSpPr>
          <p:cNvPr id="10246" name="TextBox 11"/>
          <p:cNvSpPr txBox="1">
            <a:spLocks noChangeArrowheads="1"/>
          </p:cNvSpPr>
          <p:nvPr/>
        </p:nvSpPr>
        <p:spPr bwMode="auto">
          <a:xfrm>
            <a:off x="350565" y="2628210"/>
            <a:ext cx="8440737" cy="3785652"/>
          </a:xfrm>
          <a:prstGeom prst="rect">
            <a:avLst/>
          </a:prstGeom>
          <a:noFill/>
          <a:ln w="9525">
            <a:noFill/>
            <a:miter lim="800000"/>
            <a:headEnd/>
            <a:tailEnd/>
          </a:ln>
        </p:spPr>
        <p:txBody>
          <a:bodyPr numCol="2" spcCol="914400">
            <a:spAutoFit/>
          </a:bodyPr>
          <a:lstStyle/>
          <a:p>
            <a:pPr algn="just">
              <a:defRPr/>
            </a:pPr>
            <a:r>
              <a:rPr lang="vi-VN" sz="2000" b="0"/>
              <a:t>Nói xong chú bé tung con Én nhỏ lên trời. Con Én đang chấp chới bay lên nền trời xanh biếc của mùa thu. Nó nhập vào một đàn Én lớn đang trên đường di cư về những xứ sở ấm áp ở phương Nam. Con Én nhỏ mau chóng tìm được niềm vui giữa bạn bè, nhưng nó không thể nào quên chú bé.</a:t>
            </a:r>
          </a:p>
          <a:p>
            <a:pPr algn="just">
              <a:defRPr/>
            </a:pPr>
            <a:endParaRPr lang="en-US" sz="2000" b="0"/>
          </a:p>
          <a:p>
            <a:pPr algn="just">
              <a:defRPr/>
            </a:pPr>
            <a:endParaRPr lang="en-US" sz="2000" b="0"/>
          </a:p>
          <a:p>
            <a:pPr algn="just">
              <a:defRPr/>
            </a:pPr>
            <a:r>
              <a:rPr lang="vi-VN" sz="2000" b="0"/>
              <a:t>Mùa xuân tươi đẹp đã tới. Con Én nhỏ tìm về ngôi nhà đơn sơ nhưng đầm ấm tình thương của chú bé. Nó kêu lên thành tiếng mừng vui khi thấy chú bé đang ngồi đan sọt giữa sân. Đôi cánh Én chao liệng sà xuống và Én thả trước mặt chú bé một hạt bầu.</a:t>
            </a:r>
          </a:p>
          <a:p>
            <a:pPr>
              <a:defRPr/>
            </a:pPr>
            <a:endParaRPr lang="en-US" sz="2000">
              <a:latin typeface="Times New Roman" pitchFamily="18" charset="0"/>
              <a:cs typeface="Times New Roman" pitchFamily="18" charset="0"/>
            </a:endParaRPr>
          </a:p>
        </p:txBody>
      </p:sp>
      <p:sp>
        <p:nvSpPr>
          <p:cNvPr id="12295" name="TextBox 11"/>
          <p:cNvSpPr txBox="1">
            <a:spLocks noChangeArrowheads="1"/>
          </p:cNvSpPr>
          <p:nvPr/>
        </p:nvSpPr>
        <p:spPr bwMode="auto">
          <a:xfrm>
            <a:off x="417513" y="2193925"/>
            <a:ext cx="6923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2000">
                <a:solidFill>
                  <a:srgbClr val="0000FF"/>
                </a:solidFill>
              </a:rPr>
              <a:t>Câu 2: Em hãy chia đoạn sau thành hai cột theo mẫu:</a:t>
            </a:r>
          </a:p>
        </p:txBody>
      </p:sp>
      <p:sp>
        <p:nvSpPr>
          <p:cNvPr id="12296" name="TextBox 13"/>
          <p:cNvSpPr txBox="1">
            <a:spLocks noChangeArrowheads="1"/>
          </p:cNvSpPr>
          <p:nvPr/>
        </p:nvSpPr>
        <p:spPr bwMode="auto">
          <a:xfrm>
            <a:off x="6792913" y="6243638"/>
            <a:ext cx="1241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a:hlinkClick r:id="rId2" action="ppaction://hlinkfile"/>
              </a:rPr>
              <a:t>cau 2.docx</a:t>
            </a:r>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blinds(horizontal)">
                                      <p:cBhvr>
                                        <p:cTn id="7"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20&quot;&gt;&lt;property id=&quot;20148&quot; value=&quot;5&quot;/&gt;&lt;property id=&quot;20300&quot; value=&quot;Slide 7&quot;/&gt;&lt;property id=&quot;20307&quot; value=&quot;281&quot;/&gt;&lt;/object&gt;&lt;object type=&quot;3&quot; unique_id=&quot;10022&quot;&gt;&lt;property id=&quot;20148&quot; value=&quot;5&quot;/&gt;&lt;property id=&quot;20300&quot; value=&quot;Slide 15&quot;/&gt;&lt;property id=&quot;20307&quot; value=&quot;299&quot;/&gt;&lt;/object&gt;&lt;object type=&quot;3&quot; unique_id=&quot;10028&quot;&gt;&lt;property id=&quot;20148&quot; value=&quot;5&quot;/&gt;&lt;property id=&quot;20300&quot; value=&quot;Slide 19&quot;/&gt;&lt;property id=&quot;20307&quot; value=&quot;276&quot;/&gt;&lt;/object&gt;&lt;object type=&quot;3&quot; unique_id=&quot;10030&quot;&gt;&lt;property id=&quot;20148&quot; value=&quot;5&quot;/&gt;&lt;property id=&quot;20300&quot; value=&quot;Slide 20&quot;/&gt;&lt;property id=&quot;20307&quot; value=&quot;294&quot;/&gt;&lt;/object&gt;&lt;object type=&quot;3&quot; unique_id=&quot;10035&quot;&gt;&lt;property id=&quot;20148&quot; value=&quot;5&quot;/&gt;&lt;property id=&quot;20300&quot; value=&quot;Slide 22&quot;/&gt;&lt;property id=&quot;20307&quot; value=&quot;303&quot;/&gt;&lt;/object&gt;&lt;object type=&quot;3&quot; unique_id=&quot;10316&quot;&gt;&lt;property id=&quot;20148&quot; value=&quot;5&quot;/&gt;&lt;property id=&quot;20300&quot; value=&quot;Slide 5&quot;/&gt;&lt;property id=&quot;20307&quot; value=&quot;314&quot;/&gt;&lt;/object&gt;&lt;object type=&quot;3&quot; unique_id=&quot;10747&quot;&gt;&lt;property id=&quot;20148&quot; value=&quot;5&quot;/&gt;&lt;property id=&quot;20300&quot; value=&quot;Slide 2&quot;/&gt;&lt;property id=&quot;20307&quot; value=&quot;320&quot;/&gt;&lt;/object&gt;&lt;object type=&quot;3&quot; unique_id=&quot;10754&quot;&gt;&lt;property id=&quot;20148&quot; value=&quot;5&quot;/&gt;&lt;property id=&quot;20300&quot; value=&quot;Slide 3&quot;/&gt;&lt;property id=&quot;20307&quot; value=&quot;346&quot;/&gt;&lt;/object&gt;&lt;object type=&quot;3&quot; unique_id=&quot;10755&quot;&gt;&lt;property id=&quot;20148&quot; value=&quot;5&quot;/&gt;&lt;property id=&quot;20300&quot; value=&quot;Slide 4&quot;/&gt;&lt;property id=&quot;20307&quot; value=&quot;339&quot;/&gt;&lt;/object&gt;&lt;object type=&quot;3&quot; unique_id=&quot;10759&quot;&gt;&lt;property id=&quot;20148&quot; value=&quot;5&quot;/&gt;&lt;property id=&quot;20300&quot; value=&quot;Slide 12&quot;/&gt;&lt;property id=&quot;20307&quot; value=&quot;330&quot;/&gt;&lt;/object&gt;&lt;object type=&quot;3&quot; unique_id=&quot;10762&quot;&gt;&lt;property id=&quot;20148&quot; value=&quot;5&quot;/&gt;&lt;property id=&quot;20300&quot; value=&quot;Slide 13&quot;/&gt;&lt;property id=&quot;20307&quot; value=&quot;334&quot;/&gt;&lt;/object&gt;&lt;object type=&quot;3&quot; unique_id=&quot;10763&quot;&gt;&lt;property id=&quot;20148&quot; value=&quot;5&quot;/&gt;&lt;property id=&quot;20300&quot; value=&quot;Slide 14&quot;/&gt;&lt;property id=&quot;20307&quot; value=&quot;335&quot;/&gt;&lt;/object&gt;&lt;object type=&quot;3&quot; unique_id=&quot;10764&quot;&gt;&lt;property id=&quot;20148&quot; value=&quot;5&quot;/&gt;&lt;property id=&quot;20300&quot; value=&quot;Slide 16&quot;/&gt;&lt;property id=&quot;20307&quot; value=&quot;338&quot;/&gt;&lt;/object&gt;&lt;object type=&quot;3&quot; unique_id=&quot;10766&quot;&gt;&lt;property id=&quot;20148&quot; value=&quot;5&quot;/&gt;&lt;property id=&quot;20300&quot; value=&quot;Slide 17&quot;/&gt;&lt;property id=&quot;20307&quot; value=&quot;332&quot;/&gt;&lt;/object&gt;&lt;object type=&quot;3&quot; unique_id=&quot;10767&quot;&gt;&lt;property id=&quot;20148&quot; value=&quot;5&quot;/&gt;&lt;property id=&quot;20300&quot; value=&quot;Slide 18&quot;/&gt;&lt;property id=&quot;20307&quot; value=&quot;349&quot;/&gt;&lt;/object&gt;&lt;object type=&quot;3&quot; unique_id=&quot;10771&quot;&gt;&lt;property id=&quot;20148&quot; value=&quot;5&quot;/&gt;&lt;property id=&quot;20300&quot; value=&quot;Slide 21&quot;/&gt;&lt;property id=&quot;20307&quot; value=&quot;358&quot;/&gt;&lt;/object&gt;&lt;object type=&quot;3&quot; unique_id=&quot;11138&quot;&gt;&lt;property id=&quot;20148&quot; value=&quot;5&quot;/&gt;&lt;property id=&quot;20300&quot; value=&quot;Slide 1&quot;/&gt;&lt;property id=&quot;20307&quot; value=&quot;359&quot;/&gt;&lt;/object&gt;&lt;object type=&quot;3&quot; unique_id=&quot;11139&quot;&gt;&lt;property id=&quot;20148&quot; value=&quot;5&quot;/&gt;&lt;property id=&quot;20300&quot; value=&quot;Slide 6&quot;/&gt;&lt;property id=&quot;20307&quot; value=&quot;360&quot;/&gt;&lt;/object&gt;&lt;object type=&quot;3&quot; unique_id=&quot;11140&quot;&gt;&lt;property id=&quot;20148&quot; value=&quot;5&quot;/&gt;&lt;property id=&quot;20300&quot; value=&quot;Slide 8&quot;/&gt;&lt;property id=&quot;20307&quot; value=&quot;362&quot;/&gt;&lt;/object&gt;&lt;object type=&quot;3&quot; unique_id=&quot;11141&quot;&gt;&lt;property id=&quot;20148&quot; value=&quot;5&quot;/&gt;&lt;property id=&quot;20300&quot; value=&quot;Slide 9&quot;/&gt;&lt;property id=&quot;20307&quot; value=&quot;364&quot;/&gt;&lt;/object&gt;&lt;object type=&quot;3&quot; unique_id=&quot;11142&quot;&gt;&lt;property id=&quot;20148&quot; value=&quot;5&quot;/&gt;&lt;property id=&quot;20300&quot; value=&quot;Slide 10&quot;/&gt;&lt;property id=&quot;20307&quot; value=&quot;363&quot;/&gt;&lt;/object&gt;&lt;object type=&quot;3&quot; unique_id=&quot;11143&quot;&gt;&lt;property id=&quot;20148&quot; value=&quot;5&quot;/&gt;&lt;property id=&quot;20300&quot; value=&quot;Slide 11&quot;/&gt;&lt;property id=&quot;20307&quot; value=&quot;365&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CC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9116</TotalTime>
  <Words>427</Words>
  <Application>Microsoft Office PowerPoint</Application>
  <PresentationFormat>On-screen Show (4:3)</PresentationFormat>
  <Paragraphs>55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.VnTime</vt:lpstr>
      <vt:lpstr>VNI-Times</vt:lpstr>
      <vt:lpstr>Times New Roman</vt:lpstr>
      <vt:lpstr>.VnTifani HeavyH</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Vuong Dinh Thang</dc:creator>
  <cp:lastModifiedBy>SKY</cp:lastModifiedBy>
  <cp:revision>1201</cp:revision>
  <dcterms:created xsi:type="dcterms:W3CDTF">2004-12-01T18:52:54Z</dcterms:created>
  <dcterms:modified xsi:type="dcterms:W3CDTF">2020-03-05T09:23:15Z</dcterms:modified>
</cp:coreProperties>
</file>